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9" r:id="rId3"/>
    <p:sldId id="257" r:id="rId4"/>
    <p:sldId id="270" r:id="rId5"/>
    <p:sldId id="273" r:id="rId6"/>
    <p:sldId id="272" r:id="rId7"/>
    <p:sldId id="274" r:id="rId8"/>
    <p:sldId id="275" r:id="rId9"/>
    <p:sldId id="259" r:id="rId10"/>
    <p:sldId id="260" r:id="rId11"/>
    <p:sldId id="261" r:id="rId12"/>
    <p:sldId id="262" r:id="rId13"/>
    <p:sldId id="265" r:id="rId14"/>
    <p:sldId id="263" r:id="rId15"/>
    <p:sldId id="264" r:id="rId16"/>
    <p:sldId id="266" r:id="rId17"/>
    <p:sldId id="267" r:id="rId18"/>
    <p:sldId id="268" r:id="rId19"/>
  </p:sldIdLst>
  <p:sldSz cx="18288000" cy="10287000"/>
  <p:notesSz cx="6858000" cy="9144000"/>
  <p:embeddedFontLst>
    <p:embeddedFont>
      <p:font typeface="Open Sans" panose="020B0606030504020204" pitchFamily="34" charset="0"/>
      <p:regular r:id="rId20"/>
      <p:bold r:id="rId21"/>
      <p:italic r:id="rId22"/>
      <p:boldItalic r:id="rId23"/>
    </p:embeddedFont>
    <p:embeddedFont>
      <p:font typeface="Poppins" panose="00000500000000000000" pitchFamily="2" charset="0"/>
      <p:regular r:id="rId24"/>
      <p:bold r:id="rId25"/>
      <p:italic r:id="rId26"/>
      <p:boldItalic r:id="rId27"/>
    </p:embeddedFont>
    <p:embeddedFont>
      <p:font typeface="Poppins Bold" panose="00000800000000000000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2" autoAdjust="0"/>
  </p:normalViewPr>
  <p:slideViewPr>
    <p:cSldViewPr>
      <p:cViewPr varScale="1">
        <p:scale>
          <a:sx n="73" d="100"/>
          <a:sy n="73" d="100"/>
        </p:scale>
        <p:origin x="33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276512" y="6599973"/>
            <a:ext cx="8727667" cy="1612008"/>
            <a:chOff x="0" y="0"/>
            <a:chExt cx="2298645" cy="42456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98645" cy="424562"/>
            </a:xfrm>
            <a:custGeom>
              <a:avLst/>
              <a:gdLst/>
              <a:ahLst/>
              <a:cxnLst/>
              <a:rect l="l" t="t" r="r" b="b"/>
              <a:pathLst>
                <a:path w="2298645" h="424562">
                  <a:moveTo>
                    <a:pt x="26612" y="0"/>
                  </a:moveTo>
                  <a:lnTo>
                    <a:pt x="2272033" y="0"/>
                  </a:lnTo>
                  <a:cubicBezTo>
                    <a:pt x="2279091" y="0"/>
                    <a:pt x="2285860" y="2804"/>
                    <a:pt x="2290850" y="7794"/>
                  </a:cubicBezTo>
                  <a:cubicBezTo>
                    <a:pt x="2295841" y="12785"/>
                    <a:pt x="2298645" y="19554"/>
                    <a:pt x="2298645" y="26612"/>
                  </a:cubicBezTo>
                  <a:lnTo>
                    <a:pt x="2298645" y="397950"/>
                  </a:lnTo>
                  <a:cubicBezTo>
                    <a:pt x="2298645" y="405008"/>
                    <a:pt x="2295841" y="411777"/>
                    <a:pt x="2290850" y="416767"/>
                  </a:cubicBezTo>
                  <a:cubicBezTo>
                    <a:pt x="2285860" y="421758"/>
                    <a:pt x="2279091" y="424562"/>
                    <a:pt x="2272033" y="424562"/>
                  </a:cubicBezTo>
                  <a:lnTo>
                    <a:pt x="26612" y="424562"/>
                  </a:lnTo>
                  <a:cubicBezTo>
                    <a:pt x="19554" y="424562"/>
                    <a:pt x="12785" y="421758"/>
                    <a:pt x="7794" y="416767"/>
                  </a:cubicBezTo>
                  <a:cubicBezTo>
                    <a:pt x="2804" y="411777"/>
                    <a:pt x="0" y="405008"/>
                    <a:pt x="0" y="397950"/>
                  </a:cubicBezTo>
                  <a:lnTo>
                    <a:pt x="0" y="26612"/>
                  </a:lnTo>
                  <a:cubicBezTo>
                    <a:pt x="0" y="19554"/>
                    <a:pt x="2804" y="12785"/>
                    <a:pt x="7794" y="7794"/>
                  </a:cubicBezTo>
                  <a:cubicBezTo>
                    <a:pt x="12785" y="2804"/>
                    <a:pt x="19554" y="0"/>
                    <a:pt x="26612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298645" cy="5007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376806" y="6723412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89" y="0"/>
                </a:lnTo>
                <a:lnTo>
                  <a:pt x="1767189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9"/>
          <p:cNvGrpSpPr/>
          <p:nvPr/>
        </p:nvGrpSpPr>
        <p:grpSpPr>
          <a:xfrm>
            <a:off x="748531" y="1340919"/>
            <a:ext cx="524090" cy="5877732"/>
            <a:chOff x="0" y="0"/>
            <a:chExt cx="138032" cy="154804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8032" cy="1548045"/>
            </a:xfrm>
            <a:custGeom>
              <a:avLst/>
              <a:gdLst/>
              <a:ahLst/>
              <a:cxnLst/>
              <a:rect l="l" t="t" r="r" b="b"/>
              <a:pathLst>
                <a:path w="138032" h="1548045">
                  <a:moveTo>
                    <a:pt x="0" y="0"/>
                  </a:moveTo>
                  <a:lnTo>
                    <a:pt x="138032" y="0"/>
                  </a:lnTo>
                  <a:lnTo>
                    <a:pt x="138032" y="1548045"/>
                  </a:lnTo>
                  <a:lnTo>
                    <a:pt x="0" y="1548045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38032" cy="1586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-1720697">
            <a:off x="14662164" y="-1522015"/>
            <a:ext cx="953801" cy="14111338"/>
            <a:chOff x="0" y="0"/>
            <a:chExt cx="251207" cy="371656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1207" cy="3716566"/>
            </a:xfrm>
            <a:custGeom>
              <a:avLst/>
              <a:gdLst/>
              <a:ahLst/>
              <a:cxnLst/>
              <a:rect l="l" t="t" r="r" b="b"/>
              <a:pathLst>
                <a:path w="251207" h="3716566">
                  <a:moveTo>
                    <a:pt x="125603" y="0"/>
                  </a:moveTo>
                  <a:lnTo>
                    <a:pt x="125603" y="0"/>
                  </a:lnTo>
                  <a:cubicBezTo>
                    <a:pt x="158916" y="0"/>
                    <a:pt x="190863" y="13233"/>
                    <a:pt x="214418" y="36788"/>
                  </a:cubicBezTo>
                  <a:cubicBezTo>
                    <a:pt x="237974" y="60344"/>
                    <a:pt x="251207" y="92291"/>
                    <a:pt x="251207" y="125603"/>
                  </a:cubicBezTo>
                  <a:lnTo>
                    <a:pt x="251207" y="3590963"/>
                  </a:lnTo>
                  <a:cubicBezTo>
                    <a:pt x="251207" y="3660332"/>
                    <a:pt x="194972" y="3716566"/>
                    <a:pt x="125603" y="3716566"/>
                  </a:cubicBezTo>
                  <a:lnTo>
                    <a:pt x="125603" y="3716566"/>
                  </a:lnTo>
                  <a:cubicBezTo>
                    <a:pt x="56235" y="3716566"/>
                    <a:pt x="0" y="3660332"/>
                    <a:pt x="0" y="3590963"/>
                  </a:cubicBezTo>
                  <a:lnTo>
                    <a:pt x="0" y="125603"/>
                  </a:lnTo>
                  <a:cubicBezTo>
                    <a:pt x="0" y="56235"/>
                    <a:pt x="56235" y="0"/>
                    <a:pt x="125603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251207" cy="37641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-1720697">
            <a:off x="15575346" y="-1602641"/>
            <a:ext cx="953801" cy="13667799"/>
            <a:chOff x="0" y="0"/>
            <a:chExt cx="251207" cy="35997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 rot="-1720697">
            <a:off x="16579932" y="-1690400"/>
            <a:ext cx="953801" cy="13667799"/>
            <a:chOff x="0" y="0"/>
            <a:chExt cx="251207" cy="35997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 rot="-1720697">
            <a:off x="17538866" y="-1857569"/>
            <a:ext cx="953801" cy="13667799"/>
            <a:chOff x="0" y="0"/>
            <a:chExt cx="251207" cy="359975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 rot="-1720697">
            <a:off x="18359992" y="-2182109"/>
            <a:ext cx="953801" cy="13667799"/>
            <a:chOff x="0" y="0"/>
            <a:chExt cx="251207" cy="359975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 rot="-1720697">
            <a:off x="19181967" y="-2631341"/>
            <a:ext cx="953801" cy="13667799"/>
            <a:chOff x="0" y="0"/>
            <a:chExt cx="251207" cy="359975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 rot="-1720697">
            <a:off x="20156118" y="-2631341"/>
            <a:ext cx="953801" cy="13667799"/>
            <a:chOff x="0" y="0"/>
            <a:chExt cx="251207" cy="359975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51207" cy="3599750"/>
            </a:xfrm>
            <a:custGeom>
              <a:avLst/>
              <a:gdLst/>
              <a:ahLst/>
              <a:cxnLst/>
              <a:rect l="l" t="t" r="r" b="b"/>
              <a:pathLst>
                <a:path w="251207" h="3599750">
                  <a:moveTo>
                    <a:pt x="0" y="0"/>
                  </a:moveTo>
                  <a:lnTo>
                    <a:pt x="251207" y="0"/>
                  </a:lnTo>
                  <a:lnTo>
                    <a:pt x="251207" y="3599750"/>
                  </a:lnTo>
                  <a:lnTo>
                    <a:pt x="0" y="3599750"/>
                  </a:ln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47625"/>
              <a:ext cx="251207" cy="3647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 rot="-1720697">
            <a:off x="13953072" y="-1391410"/>
            <a:ext cx="953801" cy="15220285"/>
            <a:chOff x="0" y="0"/>
            <a:chExt cx="251207" cy="400863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51207" cy="4008635"/>
            </a:xfrm>
            <a:custGeom>
              <a:avLst/>
              <a:gdLst/>
              <a:ahLst/>
              <a:cxnLst/>
              <a:rect l="l" t="t" r="r" b="b"/>
              <a:pathLst>
                <a:path w="251207" h="4008635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886881"/>
                  </a:lnTo>
                  <a:cubicBezTo>
                    <a:pt x="251207" y="3954124"/>
                    <a:pt x="196696" y="4008635"/>
                    <a:pt x="129453" y="4008635"/>
                  </a:cubicBezTo>
                  <a:lnTo>
                    <a:pt x="121754" y="4008635"/>
                  </a:lnTo>
                  <a:cubicBezTo>
                    <a:pt x="54511" y="4008635"/>
                    <a:pt x="0" y="3954124"/>
                    <a:pt x="0" y="3886881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47625"/>
              <a:ext cx="251207" cy="40562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326322" y="6055983"/>
            <a:ext cx="4927819" cy="4513106"/>
            <a:chOff x="0" y="0"/>
            <a:chExt cx="812800" cy="744397"/>
          </a:xfrm>
        </p:grpSpPr>
        <p:sp>
          <p:nvSpPr>
            <p:cNvPr id="37" name="Freeform 37"/>
            <p:cNvSpPr/>
            <p:nvPr/>
          </p:nvSpPr>
          <p:spPr>
            <a:xfrm>
              <a:off x="25591" y="40086"/>
              <a:ext cx="761618" cy="704311"/>
            </a:xfrm>
            <a:custGeom>
              <a:avLst/>
              <a:gdLst/>
              <a:ahLst/>
              <a:cxnLst/>
              <a:rect l="l" t="t" r="r" b="b"/>
              <a:pathLst>
                <a:path w="761618" h="704311">
                  <a:moveTo>
                    <a:pt x="413181" y="19209"/>
                  </a:moveTo>
                  <a:lnTo>
                    <a:pt x="754837" y="645016"/>
                  </a:lnTo>
                  <a:cubicBezTo>
                    <a:pt x="761618" y="657436"/>
                    <a:pt x="761348" y="672511"/>
                    <a:pt x="754127" y="684681"/>
                  </a:cubicBezTo>
                  <a:cubicBezTo>
                    <a:pt x="746906" y="696850"/>
                    <a:pt x="733804" y="704311"/>
                    <a:pt x="719653" y="704311"/>
                  </a:cubicBezTo>
                  <a:lnTo>
                    <a:pt x="41965" y="704311"/>
                  </a:lnTo>
                  <a:cubicBezTo>
                    <a:pt x="27814" y="704311"/>
                    <a:pt x="14712" y="696850"/>
                    <a:pt x="7491" y="684681"/>
                  </a:cubicBezTo>
                  <a:cubicBezTo>
                    <a:pt x="270" y="672511"/>
                    <a:pt x="0" y="657436"/>
                    <a:pt x="6781" y="645016"/>
                  </a:cubicBezTo>
                  <a:lnTo>
                    <a:pt x="348437" y="19209"/>
                  </a:lnTo>
                  <a:cubicBezTo>
                    <a:pt x="354902" y="7367"/>
                    <a:pt x="367317" y="0"/>
                    <a:pt x="380809" y="0"/>
                  </a:cubicBezTo>
                  <a:cubicBezTo>
                    <a:pt x="394301" y="0"/>
                    <a:pt x="406716" y="7367"/>
                    <a:pt x="413181" y="19209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127000" y="297988"/>
              <a:ext cx="558800" cy="3932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 rot="-1720697">
            <a:off x="13775407" y="1177192"/>
            <a:ext cx="953801" cy="13359526"/>
            <a:chOff x="0" y="0"/>
            <a:chExt cx="251207" cy="3518558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51207" cy="3518558"/>
            </a:xfrm>
            <a:custGeom>
              <a:avLst/>
              <a:gdLst/>
              <a:ahLst/>
              <a:cxnLst/>
              <a:rect l="l" t="t" r="r" b="b"/>
              <a:pathLst>
                <a:path w="251207" h="3518558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396804"/>
                  </a:lnTo>
                  <a:cubicBezTo>
                    <a:pt x="251207" y="3464047"/>
                    <a:pt x="196696" y="3518558"/>
                    <a:pt x="129453" y="3518558"/>
                  </a:cubicBezTo>
                  <a:lnTo>
                    <a:pt x="121754" y="3518558"/>
                  </a:lnTo>
                  <a:cubicBezTo>
                    <a:pt x="54511" y="3518558"/>
                    <a:pt x="0" y="3464047"/>
                    <a:pt x="0" y="3396804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47625"/>
              <a:ext cx="251207" cy="35661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 rot="-1720697">
            <a:off x="13238498" y="2311446"/>
            <a:ext cx="953801" cy="13025884"/>
            <a:chOff x="0" y="0"/>
            <a:chExt cx="251207" cy="3430686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51207" cy="3430686"/>
            </a:xfrm>
            <a:custGeom>
              <a:avLst/>
              <a:gdLst/>
              <a:ahLst/>
              <a:cxnLst/>
              <a:rect l="l" t="t" r="r" b="b"/>
              <a:pathLst>
                <a:path w="251207" h="343068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308932"/>
                  </a:lnTo>
                  <a:cubicBezTo>
                    <a:pt x="251207" y="3376175"/>
                    <a:pt x="196696" y="3430686"/>
                    <a:pt x="129453" y="3430686"/>
                  </a:cubicBezTo>
                  <a:lnTo>
                    <a:pt x="121754" y="3430686"/>
                  </a:lnTo>
                  <a:cubicBezTo>
                    <a:pt x="54511" y="3430686"/>
                    <a:pt x="0" y="3376175"/>
                    <a:pt x="0" y="3308932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-47625"/>
              <a:ext cx="251207" cy="34783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 rot="-1720697">
            <a:off x="12648841" y="3614533"/>
            <a:ext cx="953801" cy="12157389"/>
            <a:chOff x="0" y="0"/>
            <a:chExt cx="251207" cy="320194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51207" cy="3201946"/>
            </a:xfrm>
            <a:custGeom>
              <a:avLst/>
              <a:gdLst/>
              <a:ahLst/>
              <a:cxnLst/>
              <a:rect l="l" t="t" r="r" b="b"/>
              <a:pathLst>
                <a:path w="251207" h="320194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3080193"/>
                  </a:lnTo>
                  <a:cubicBezTo>
                    <a:pt x="251207" y="3147435"/>
                    <a:pt x="196696" y="3201946"/>
                    <a:pt x="129453" y="3201946"/>
                  </a:cubicBezTo>
                  <a:lnTo>
                    <a:pt x="121754" y="3201946"/>
                  </a:lnTo>
                  <a:cubicBezTo>
                    <a:pt x="54511" y="3201946"/>
                    <a:pt x="0" y="3147435"/>
                    <a:pt x="0" y="3080193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47625"/>
              <a:ext cx="251207" cy="32495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 rot="-1720697">
            <a:off x="12093965" y="4778330"/>
            <a:ext cx="953801" cy="11581518"/>
            <a:chOff x="0" y="0"/>
            <a:chExt cx="251207" cy="3050276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251207" cy="3050276"/>
            </a:xfrm>
            <a:custGeom>
              <a:avLst/>
              <a:gdLst/>
              <a:ahLst/>
              <a:cxnLst/>
              <a:rect l="l" t="t" r="r" b="b"/>
              <a:pathLst>
                <a:path w="251207" h="3050276">
                  <a:moveTo>
                    <a:pt x="121754" y="0"/>
                  </a:moveTo>
                  <a:lnTo>
                    <a:pt x="129453" y="0"/>
                  </a:lnTo>
                  <a:cubicBezTo>
                    <a:pt x="196696" y="0"/>
                    <a:pt x="251207" y="54511"/>
                    <a:pt x="251207" y="121754"/>
                  </a:cubicBezTo>
                  <a:lnTo>
                    <a:pt x="251207" y="2928523"/>
                  </a:lnTo>
                  <a:cubicBezTo>
                    <a:pt x="251207" y="2995765"/>
                    <a:pt x="196696" y="3050276"/>
                    <a:pt x="129453" y="3050276"/>
                  </a:cubicBezTo>
                  <a:lnTo>
                    <a:pt x="121754" y="3050276"/>
                  </a:lnTo>
                  <a:cubicBezTo>
                    <a:pt x="54511" y="3050276"/>
                    <a:pt x="0" y="2995765"/>
                    <a:pt x="0" y="2928523"/>
                  </a:cubicBezTo>
                  <a:lnTo>
                    <a:pt x="0" y="121754"/>
                  </a:lnTo>
                  <a:cubicBezTo>
                    <a:pt x="0" y="54511"/>
                    <a:pt x="54511" y="0"/>
                    <a:pt x="121754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0" y="-47625"/>
              <a:ext cx="251207" cy="3097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51" name="Freeform 51"/>
          <p:cNvSpPr/>
          <p:nvPr/>
        </p:nvSpPr>
        <p:spPr>
          <a:xfrm>
            <a:off x="9790231" y="0"/>
            <a:ext cx="8497769" cy="10426990"/>
          </a:xfrm>
          <a:custGeom>
            <a:avLst/>
            <a:gdLst/>
            <a:ahLst/>
            <a:cxnLst/>
            <a:rect l="l" t="t" r="r" b="b"/>
            <a:pathLst>
              <a:path w="8497769" h="10426990">
                <a:moveTo>
                  <a:pt x="0" y="0"/>
                </a:moveTo>
                <a:lnTo>
                  <a:pt x="8497769" y="0"/>
                </a:lnTo>
                <a:lnTo>
                  <a:pt x="8497769" y="10426990"/>
                </a:lnTo>
                <a:lnTo>
                  <a:pt x="0" y="104269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2000"/>
            </a:blip>
            <a:stretch>
              <a:fillRect l="-21897" r="-805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2" name="Group 52"/>
          <p:cNvGrpSpPr/>
          <p:nvPr/>
        </p:nvGrpSpPr>
        <p:grpSpPr>
          <a:xfrm>
            <a:off x="8451155" y="-579231"/>
            <a:ext cx="3188790" cy="11578202"/>
            <a:chOff x="0" y="0"/>
            <a:chExt cx="839846" cy="3049403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39846" cy="3049403"/>
            </a:xfrm>
            <a:custGeom>
              <a:avLst/>
              <a:gdLst/>
              <a:ahLst/>
              <a:cxnLst/>
              <a:rect l="l" t="t" r="r" b="b"/>
              <a:pathLst>
                <a:path w="839846" h="3049403">
                  <a:moveTo>
                    <a:pt x="0" y="0"/>
                  </a:moveTo>
                  <a:lnTo>
                    <a:pt x="839846" y="0"/>
                  </a:lnTo>
                  <a:lnTo>
                    <a:pt x="839846" y="3049403"/>
                  </a:lnTo>
                  <a:lnTo>
                    <a:pt x="0" y="3049403"/>
                  </a:lnTo>
                  <a:close/>
                </a:path>
              </a:pathLst>
            </a:custGeom>
            <a:solidFill>
              <a:srgbClr val="F2F0E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47625"/>
              <a:ext cx="839846" cy="30970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-612792" y="681596"/>
            <a:ext cx="11241142" cy="810091"/>
            <a:chOff x="0" y="0"/>
            <a:chExt cx="2960630" cy="213357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960630" cy="213357"/>
            </a:xfrm>
            <a:custGeom>
              <a:avLst/>
              <a:gdLst/>
              <a:ahLst/>
              <a:cxnLst/>
              <a:rect l="l" t="t" r="r" b="b"/>
              <a:pathLst>
                <a:path w="2960630" h="213357">
                  <a:moveTo>
                    <a:pt x="20661" y="0"/>
                  </a:moveTo>
                  <a:lnTo>
                    <a:pt x="2939969" y="0"/>
                  </a:lnTo>
                  <a:cubicBezTo>
                    <a:pt x="2951380" y="0"/>
                    <a:pt x="2960630" y="9250"/>
                    <a:pt x="2960630" y="20661"/>
                  </a:cubicBezTo>
                  <a:lnTo>
                    <a:pt x="2960630" y="192696"/>
                  </a:lnTo>
                  <a:cubicBezTo>
                    <a:pt x="2960630" y="204107"/>
                    <a:pt x="2951380" y="213357"/>
                    <a:pt x="2939969" y="213357"/>
                  </a:cubicBezTo>
                  <a:lnTo>
                    <a:pt x="20661" y="213357"/>
                  </a:lnTo>
                  <a:cubicBezTo>
                    <a:pt x="9250" y="213357"/>
                    <a:pt x="0" y="204107"/>
                    <a:pt x="0" y="192696"/>
                  </a:cubicBezTo>
                  <a:lnTo>
                    <a:pt x="0" y="20661"/>
                  </a:lnTo>
                  <a:cubicBezTo>
                    <a:pt x="0" y="9250"/>
                    <a:pt x="9250" y="0"/>
                    <a:pt x="20661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76200"/>
              <a:ext cx="2960630" cy="2895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1272621" y="670716"/>
            <a:ext cx="9162982" cy="71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169D53"/>
                </a:solidFill>
                <a:latin typeface="Poppins Bold"/>
                <a:ea typeface="Poppins Bold"/>
                <a:cs typeface="Poppins Bold"/>
                <a:sym typeface="Poppins Bold"/>
              </a:rPr>
              <a:t>SEMANA ORÇAMENTÁRIA DA UFOPA 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376806" y="1924930"/>
            <a:ext cx="4480976" cy="1873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Práticas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e </a:t>
            </a: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Políticas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Orçamentárias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3500" b="1" dirty="0" err="1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na</a:t>
            </a:r>
            <a:r>
              <a:rPr lang="en-US" sz="3500" b="1" dirty="0">
                <a:solidFill>
                  <a:srgbClr val="252525"/>
                </a:solidFill>
                <a:latin typeface="Poppins Bold"/>
                <a:ea typeface="Poppins Bold"/>
                <a:cs typeface="Poppins Bold"/>
                <a:sym typeface="Poppins Bold"/>
              </a:rPr>
              <a:t> UFOPA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373136" y="4269523"/>
            <a:ext cx="1973699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16/01 a 24/01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373136" y="5282348"/>
            <a:ext cx="2855554" cy="879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dirty="0" err="1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Transmissão</a:t>
            </a:r>
            <a:r>
              <a:rPr lang="en-US" sz="2499" dirty="0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 pela </a:t>
            </a:r>
            <a:r>
              <a:rPr lang="en-US" sz="2499" dirty="0" err="1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plataforma</a:t>
            </a:r>
            <a:r>
              <a:rPr lang="en-US" sz="2499" dirty="0">
                <a:solidFill>
                  <a:srgbClr val="252525"/>
                </a:solidFill>
                <a:latin typeface="Poppins"/>
                <a:ea typeface="Poppins"/>
                <a:cs typeface="Poppins"/>
                <a:sym typeface="Poppins"/>
              </a:rPr>
              <a:t> RNP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3458320" y="7151977"/>
            <a:ext cx="4674840" cy="44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dirty="0" err="1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Pró-Reitoria</a:t>
            </a:r>
            <a:r>
              <a:rPr lang="en-US" sz="2499" dirty="0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2499" dirty="0" err="1">
                <a:solidFill>
                  <a:srgbClr val="169D53"/>
                </a:solidFill>
                <a:latin typeface="Poppins"/>
                <a:ea typeface="Poppins"/>
                <a:cs typeface="Poppins"/>
                <a:sym typeface="Poppins"/>
              </a:rPr>
              <a:t>Planejamento</a:t>
            </a:r>
            <a:endParaRPr lang="en-US" sz="2499" dirty="0">
              <a:solidFill>
                <a:srgbClr val="169D5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" name="Freeform 63"/>
          <p:cNvSpPr/>
          <p:nvPr/>
        </p:nvSpPr>
        <p:spPr>
          <a:xfrm>
            <a:off x="15542792" y="681596"/>
            <a:ext cx="2472974" cy="2472974"/>
          </a:xfrm>
          <a:custGeom>
            <a:avLst/>
            <a:gdLst/>
            <a:ahLst/>
            <a:cxnLst/>
            <a:rect l="l" t="t" r="r" b="b"/>
            <a:pathLst>
              <a:path w="2472974" h="2472974">
                <a:moveTo>
                  <a:pt x="0" y="0"/>
                </a:moveTo>
                <a:lnTo>
                  <a:pt x="2472974" y="0"/>
                </a:lnTo>
                <a:lnTo>
                  <a:pt x="2472974" y="2472973"/>
                </a:lnTo>
                <a:lnTo>
                  <a:pt x="0" y="24729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4" name="Group 64"/>
          <p:cNvGrpSpPr/>
          <p:nvPr/>
        </p:nvGrpSpPr>
        <p:grpSpPr>
          <a:xfrm>
            <a:off x="6820978" y="8312536"/>
            <a:ext cx="2787246" cy="2256553"/>
            <a:chOff x="0" y="0"/>
            <a:chExt cx="734089" cy="594319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34089" cy="594319"/>
            </a:xfrm>
            <a:custGeom>
              <a:avLst/>
              <a:gdLst/>
              <a:ahLst/>
              <a:cxnLst/>
              <a:rect l="l" t="t" r="r" b="b"/>
              <a:pathLst>
                <a:path w="734089" h="594319">
                  <a:moveTo>
                    <a:pt x="0" y="0"/>
                  </a:moveTo>
                  <a:lnTo>
                    <a:pt x="734089" y="0"/>
                  </a:lnTo>
                  <a:lnTo>
                    <a:pt x="734089" y="594319"/>
                  </a:lnTo>
                  <a:lnTo>
                    <a:pt x="0" y="594319"/>
                  </a:lnTo>
                  <a:close/>
                </a:path>
              </a:pathLst>
            </a:custGeom>
            <a:solidFill>
              <a:srgbClr val="F2F0E2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0" y="-47625"/>
              <a:ext cx="734089" cy="6419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67" name="CaixaDeTexto 66">
            <a:extLst>
              <a:ext uri="{FF2B5EF4-FFF2-40B4-BE49-F238E27FC236}">
                <a16:creationId xmlns:a16="http://schemas.microsoft.com/office/drawing/2014/main" id="{0992EA6B-F1A0-AF86-9D73-AAA6D0A6D463}"/>
              </a:ext>
            </a:extLst>
          </p:cNvPr>
          <p:cNvSpPr txBox="1"/>
          <p:nvPr/>
        </p:nvSpPr>
        <p:spPr>
          <a:xfrm>
            <a:off x="1264985" y="8836537"/>
            <a:ext cx="6163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0" i="0" dirty="0">
                <a:solidFill>
                  <a:srgbClr val="59595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Alda Patrícia Pereira Bentes da Silva</a:t>
            </a:r>
          </a:p>
          <a:p>
            <a:r>
              <a:rPr lang="pt-BR" b="0" i="0" dirty="0">
                <a:solidFill>
                  <a:srgbClr val="59595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Ingrid </a:t>
            </a:r>
            <a:r>
              <a:rPr lang="pt-BR" b="0" i="0" dirty="0" err="1">
                <a:solidFill>
                  <a:srgbClr val="59595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Lorrane</a:t>
            </a:r>
            <a:r>
              <a:rPr lang="pt-BR" b="0" i="0" dirty="0">
                <a:solidFill>
                  <a:srgbClr val="595959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Miranda de Sousa</a:t>
            </a:r>
            <a:endParaRPr lang="pt-BR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F31B2E3-F4F6-ACA4-5AE8-128983B5E6CB}"/>
              </a:ext>
            </a:extLst>
          </p:cNvPr>
          <p:cNvSpPr txBox="1"/>
          <p:nvPr/>
        </p:nvSpPr>
        <p:spPr>
          <a:xfrm>
            <a:off x="1105532" y="1014151"/>
            <a:ext cx="95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Princípios do Planejamento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A5AC76F6-B799-E71D-3EF2-5150CE15CC72}"/>
              </a:ext>
            </a:extLst>
          </p:cNvPr>
          <p:cNvSpPr txBox="1"/>
          <p:nvPr/>
        </p:nvSpPr>
        <p:spPr>
          <a:xfrm>
            <a:off x="1269738" y="2217447"/>
            <a:ext cx="1574852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t-BR" sz="4000" dirty="0"/>
          </a:p>
          <a:p>
            <a:pPr marL="742950" lvl="1" indent="-285750" algn="just">
              <a:buFont typeface="+mj-lt"/>
              <a:buAutoNum type="arabicPeriod"/>
            </a:pPr>
            <a:r>
              <a:rPr lang="pt-BR" sz="4000" b="1" dirty="0"/>
              <a:t>Universalidade</a:t>
            </a:r>
            <a:r>
              <a:rPr lang="pt-BR" sz="4000" dirty="0"/>
              <a:t>: Considerar todos os setores e regiões de uma nação ou região.</a:t>
            </a:r>
          </a:p>
          <a:p>
            <a:pPr marL="742950" lvl="1" indent="-285750" algn="just">
              <a:buFont typeface="+mj-lt"/>
              <a:buAutoNum type="arabicPeriod"/>
            </a:pPr>
            <a:r>
              <a:rPr lang="pt-BR" sz="4000" b="1" dirty="0"/>
              <a:t>Continuidade</a:t>
            </a:r>
            <a:r>
              <a:rPr lang="pt-BR" sz="4000" dirty="0"/>
              <a:t>: As ações planejadas devem ter sequência ao longo do tempo, respeitando o plano plurianual (PPA) e as diretrizes de longo prazo.</a:t>
            </a:r>
          </a:p>
          <a:p>
            <a:pPr marL="742950" lvl="1" indent="-285750" algn="just">
              <a:buFont typeface="+mj-lt"/>
              <a:buAutoNum type="arabicPeriod"/>
            </a:pPr>
            <a:r>
              <a:rPr lang="pt-BR" sz="4000" b="1" dirty="0"/>
              <a:t>Flexibilidade</a:t>
            </a:r>
            <a:r>
              <a:rPr lang="pt-BR" sz="4000" dirty="0"/>
              <a:t>: Permitir ajustes conforme mudanças nas circunstâncias.</a:t>
            </a:r>
          </a:p>
          <a:p>
            <a:pPr marL="742950" lvl="1" indent="-285750" algn="just">
              <a:buFont typeface="+mj-lt"/>
              <a:buAutoNum type="arabicPeriod"/>
            </a:pPr>
            <a:r>
              <a:rPr lang="pt-BR" sz="4000" b="1" dirty="0"/>
              <a:t>Participação</a:t>
            </a:r>
            <a:r>
              <a:rPr lang="pt-BR" sz="4000" dirty="0"/>
              <a:t>: Envolver a sociedade civil, governos locais e outros atores nos processos de decisão</a:t>
            </a:r>
            <a:r>
              <a:rPr lang="pt-BR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533400" y="947487"/>
            <a:ext cx="108235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779E280-4C14-4EF3-86A1-B4BB90BD7A00}"/>
              </a:ext>
            </a:extLst>
          </p:cNvPr>
          <p:cNvSpPr txBox="1"/>
          <p:nvPr/>
        </p:nvSpPr>
        <p:spPr>
          <a:xfrm>
            <a:off x="1905000" y="2716506"/>
            <a:ext cx="14893908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4000" b="1" dirty="0"/>
              <a:t>Plano Plurianual (PPA)</a:t>
            </a:r>
            <a:r>
              <a:rPr lang="pt-BR" sz="4000" dirty="0"/>
              <a:t>: Direciona metas e prioridades para 4 anos..</a:t>
            </a:r>
          </a:p>
          <a:p>
            <a:pPr algn="just"/>
            <a:endParaRPr lang="pt-BR" sz="4000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4000" b="1" dirty="0"/>
              <a:t>Lei de Diretrizes Orçamentárias (LDO)</a:t>
            </a:r>
            <a:r>
              <a:rPr lang="pt-BR" sz="4000" dirty="0"/>
              <a:t>: Define diretrizes para o orçamento anual.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4000" b="1" dirty="0"/>
              <a:t>Lei Orçamentária Anual (LOA)</a:t>
            </a:r>
            <a:r>
              <a:rPr lang="pt-BR" sz="4000" dirty="0"/>
              <a:t>: Detalha receitas e despesas anuais..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5C74C44-4F95-4B87-A01B-2F3C478B8096}"/>
              </a:ext>
            </a:extLst>
          </p:cNvPr>
          <p:cNvSpPr txBox="1"/>
          <p:nvPr/>
        </p:nvSpPr>
        <p:spPr>
          <a:xfrm>
            <a:off x="1168706" y="1014151"/>
            <a:ext cx="95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Instrumentos do Planejamento no Brasil: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B39B75DF-DB74-B2A8-6E29-DCBA5B014BFF}"/>
              </a:ext>
            </a:extLst>
          </p:cNvPr>
          <p:cNvSpPr txBox="1"/>
          <p:nvPr/>
        </p:nvSpPr>
        <p:spPr>
          <a:xfrm>
            <a:off x="2057400" y="6990193"/>
            <a:ext cx="147415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dirty="0"/>
              <a:t>Na UFOPA, esses instrumentos ajudam a definir investimentos em ensino, pesquisa, extensão e infraestrutura.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ED5BCAB-3F59-C97B-4107-1D591112C4E8}"/>
              </a:ext>
            </a:extLst>
          </p:cNvPr>
          <p:cNvSpPr txBox="1"/>
          <p:nvPr/>
        </p:nvSpPr>
        <p:spPr>
          <a:xfrm>
            <a:off x="8305800" y="3914430"/>
            <a:ext cx="9559636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pPr>
              <a:buFont typeface="Arial" panose="020B0604020202020204" pitchFamily="34" charset="0"/>
              <a:buChar char="•"/>
            </a:pPr>
            <a:r>
              <a:rPr lang="pt-BR" sz="4000" dirty="0"/>
              <a:t>Promover o </a:t>
            </a:r>
            <a:r>
              <a:rPr lang="pt-BR" sz="4000" b="1" dirty="0"/>
              <a:t>desenvolvimento sustentável.</a:t>
            </a:r>
          </a:p>
          <a:p>
            <a:endParaRPr lang="pt-BR" sz="4000" dirty="0"/>
          </a:p>
          <a:p>
            <a:pPr>
              <a:buFont typeface="Arial" panose="020B0604020202020204" pitchFamily="34" charset="0"/>
              <a:buChar char="•"/>
            </a:pPr>
            <a:r>
              <a:rPr lang="pt-BR" sz="4000" dirty="0"/>
              <a:t>Garantir a </a:t>
            </a:r>
            <a:r>
              <a:rPr lang="pt-BR" sz="4000" b="1" dirty="0"/>
              <a:t>alocação eficiente </a:t>
            </a:r>
            <a:r>
              <a:rPr lang="pt-BR" sz="4000" dirty="0"/>
              <a:t>dos recursos.</a:t>
            </a:r>
          </a:p>
          <a:p>
            <a:pPr>
              <a:buFont typeface="Arial" panose="020B0604020202020204" pitchFamily="34" charset="0"/>
              <a:buChar char="•"/>
            </a:pPr>
            <a:endParaRPr lang="pt-BR" sz="4000" dirty="0"/>
          </a:p>
          <a:p>
            <a:pPr>
              <a:buFont typeface="Arial" panose="020B0604020202020204" pitchFamily="34" charset="0"/>
              <a:buChar char="•"/>
            </a:pPr>
            <a:r>
              <a:rPr lang="pt-BR" sz="4000" dirty="0"/>
              <a:t>Orientar a gestão pública para </a:t>
            </a:r>
            <a:r>
              <a:rPr lang="pt-BR" sz="4000" b="1" dirty="0"/>
              <a:t>resultados.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3E31D57-D43D-8342-A834-F3B776DE799A}"/>
              </a:ext>
            </a:extLst>
          </p:cNvPr>
          <p:cNvSpPr txBox="1"/>
          <p:nvPr/>
        </p:nvSpPr>
        <p:spPr>
          <a:xfrm>
            <a:off x="1592823" y="1014151"/>
            <a:ext cx="95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Finalidade:</a:t>
            </a:r>
          </a:p>
        </p:txBody>
      </p:sp>
      <p:pic>
        <p:nvPicPr>
          <p:cNvPr id="15" name="Imagem 14" descr="Pessoas sentadas na frente de um prédio&#10;&#10;Descrição gerada automaticamente com confiança média">
            <a:extLst>
              <a:ext uri="{FF2B5EF4-FFF2-40B4-BE49-F238E27FC236}">
                <a16:creationId xmlns:a16="http://schemas.microsoft.com/office/drawing/2014/main" id="{C7C592A3-878D-C72E-D480-14DFF9E512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517" y="2628900"/>
            <a:ext cx="6018158" cy="60181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42340A2-C5E5-DBD9-31AD-94896C70FF09}"/>
              </a:ext>
            </a:extLst>
          </p:cNvPr>
          <p:cNvSpPr txBox="1"/>
          <p:nvPr/>
        </p:nvSpPr>
        <p:spPr>
          <a:xfrm>
            <a:off x="1522416" y="2628900"/>
            <a:ext cx="14245423" cy="5536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Orçamento Tradicional</a:t>
            </a:r>
            <a:r>
              <a:rPr lang="pt-BR" sz="4000" dirty="0"/>
              <a:t>: Focado no controle de gastos, sem detalhar resultados.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Orçamento-Programa</a:t>
            </a:r>
            <a:r>
              <a:rPr lang="pt-BR" sz="4000" dirty="0"/>
              <a:t>: Vincula os recursos às metas e objetivos de governo, priorizando resultados e eficiência.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Orçamento Participativo</a:t>
            </a:r>
            <a:r>
              <a:rPr lang="pt-BR" sz="4000" dirty="0"/>
              <a:t>: Envolve a população na definição das prioridades de gastos.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D7CC8D5-45A2-DFD4-8C39-4F4B98193199}"/>
              </a:ext>
            </a:extLst>
          </p:cNvPr>
          <p:cNvSpPr txBox="1"/>
          <p:nvPr/>
        </p:nvSpPr>
        <p:spPr>
          <a:xfrm>
            <a:off x="1522416" y="1014151"/>
            <a:ext cx="5069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TIPOS DE ORÇAMENTO</a:t>
            </a:r>
            <a:endParaRPr lang="pt-BR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025427D-1F6A-0DD9-2B70-BFEE19AEDFC2}"/>
              </a:ext>
            </a:extLst>
          </p:cNvPr>
          <p:cNvSpPr txBox="1"/>
          <p:nvPr/>
        </p:nvSpPr>
        <p:spPr>
          <a:xfrm>
            <a:off x="990600" y="2857500"/>
            <a:ext cx="163068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Legalidade</a:t>
            </a:r>
            <a:r>
              <a:rPr lang="pt-BR" sz="4000" dirty="0"/>
              <a:t>: O orçamento deve ser aprovado por lei (LOA).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Universalidade</a:t>
            </a:r>
            <a:r>
              <a:rPr lang="pt-BR" sz="4000" dirty="0"/>
              <a:t>: Todas as receitas e despesas devem ser incluídas no orçamento.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Transparência</a:t>
            </a:r>
            <a:r>
              <a:rPr lang="pt-BR" sz="4000" dirty="0"/>
              <a:t>: Acesso público às informações orçamentárias.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Anualidade</a:t>
            </a:r>
            <a:r>
              <a:rPr lang="pt-BR" sz="4000" dirty="0"/>
              <a:t>: Vigência de um ano.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Equilíbrio</a:t>
            </a:r>
            <a:r>
              <a:rPr lang="pt-BR" sz="4000" dirty="0"/>
              <a:t>: As despesas devem ser compatíveis com as receitas previstas.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Especificidade</a:t>
            </a:r>
            <a:r>
              <a:rPr lang="pt-BR" sz="4000" dirty="0"/>
              <a:t>: Despesas e receitas devem ser detalhadas.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pt-BR" sz="4000" b="1" dirty="0"/>
              <a:t>Exclusividade</a:t>
            </a:r>
            <a:r>
              <a:rPr lang="pt-BR" sz="4000" dirty="0"/>
              <a:t>: O orçamento deve tratar apenas de questões financeiras.</a:t>
            </a:r>
          </a:p>
          <a:p>
            <a:pPr lvl="1"/>
            <a:endParaRPr lang="pt-BR" sz="40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B797618-35CB-CF79-6340-4F19BAD2DD5F}"/>
              </a:ext>
            </a:extLst>
          </p:cNvPr>
          <p:cNvSpPr txBox="1"/>
          <p:nvPr/>
        </p:nvSpPr>
        <p:spPr>
          <a:xfrm>
            <a:off x="1190357" y="1014151"/>
            <a:ext cx="7620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Princípios do Orçamento Público</a:t>
            </a:r>
            <a:endParaRPr lang="pt-BR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646DF42-31FD-3CED-3114-5189DDC1E3C7}"/>
              </a:ext>
            </a:extLst>
          </p:cNvPr>
          <p:cNvSpPr txBox="1"/>
          <p:nvPr/>
        </p:nvSpPr>
        <p:spPr>
          <a:xfrm>
            <a:off x="1219200" y="2201222"/>
            <a:ext cx="15163800" cy="7660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Elaboração</a:t>
            </a:r>
            <a:r>
              <a:rPr lang="pt-BR" sz="4000" dirty="0"/>
              <a:t>: O Poder Executivo elabora a proposta de orçamento com base na LDO.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Discussão e Aprovação</a:t>
            </a:r>
            <a:r>
              <a:rPr lang="pt-BR" sz="4000" dirty="0"/>
              <a:t>: O Legislativo analisa, propõe alterações e </a:t>
            </a:r>
            <a:r>
              <a:rPr lang="pt-BR" sz="4000" b="1" dirty="0"/>
              <a:t>aprova a LOA</a:t>
            </a:r>
            <a:r>
              <a:rPr lang="pt-BR" sz="4000" dirty="0"/>
              <a:t>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Execução</a:t>
            </a:r>
            <a:r>
              <a:rPr lang="pt-BR" sz="4000" dirty="0"/>
              <a:t>: Realização das receitas e despesas previstas, conforme as leis e prioridades definidas.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Controle e Avaliação</a:t>
            </a:r>
            <a:r>
              <a:rPr lang="pt-BR" sz="4000" dirty="0"/>
              <a:t>: Monitoramento pelo Tribunal de Contas, Legislativo e sociedade.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2A86F28-80E9-C89A-97DA-BA5C78810DFF}"/>
              </a:ext>
            </a:extLst>
          </p:cNvPr>
          <p:cNvSpPr txBox="1"/>
          <p:nvPr/>
        </p:nvSpPr>
        <p:spPr>
          <a:xfrm>
            <a:off x="1290521" y="960075"/>
            <a:ext cx="95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Etapas do Ciclo Orçamentário</a:t>
            </a:r>
            <a:r>
              <a:rPr lang="pt-BR" sz="4000" dirty="0"/>
              <a:t>: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6C523C9-AD64-7C11-3F01-D61F8FF3F4F4}"/>
              </a:ext>
            </a:extLst>
          </p:cNvPr>
          <p:cNvSpPr txBox="1"/>
          <p:nvPr/>
        </p:nvSpPr>
        <p:spPr>
          <a:xfrm>
            <a:off x="1219200" y="2626077"/>
            <a:ext cx="15621000" cy="212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b="1" dirty="0"/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Planejamento estratégico</a:t>
            </a:r>
            <a:r>
              <a:rPr lang="pt-BR" sz="4000" dirty="0"/>
              <a:t> define o "o que fazer" e "como fazer".</a:t>
            </a:r>
          </a:p>
          <a:p>
            <a:pPr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b="1" dirty="0"/>
              <a:t>Orçamento público</a:t>
            </a:r>
            <a:r>
              <a:rPr lang="pt-BR" sz="4000" dirty="0"/>
              <a:t> viabiliza a execução dessas ações, alocando recursos</a:t>
            </a:r>
            <a:r>
              <a:rPr lang="pt-BR" dirty="0"/>
              <a:t>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0CD2827-D48E-3B1A-6910-19F7BB185B91}"/>
              </a:ext>
            </a:extLst>
          </p:cNvPr>
          <p:cNvSpPr txBox="1"/>
          <p:nvPr/>
        </p:nvSpPr>
        <p:spPr>
          <a:xfrm>
            <a:off x="964657" y="1014151"/>
            <a:ext cx="95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Integração Planejamento-Orçamento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571501"/>
            <a:ext cx="11204592" cy="1602974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290097E-B1E2-0D80-ECF3-04B1C4497A32}"/>
              </a:ext>
            </a:extLst>
          </p:cNvPr>
          <p:cNvSpPr txBox="1"/>
          <p:nvPr/>
        </p:nvSpPr>
        <p:spPr>
          <a:xfrm>
            <a:off x="1355205" y="3781894"/>
            <a:ext cx="1475536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4000" dirty="0"/>
              <a:t>Transformar Recursos em </a:t>
            </a:r>
            <a:r>
              <a:rPr lang="pt-BR" sz="4000" b="1" dirty="0"/>
              <a:t>Resultados</a:t>
            </a:r>
            <a:r>
              <a:rPr lang="pt-BR" sz="4000" dirty="0"/>
              <a:t> e servir à educação, à ciência e ao desenvolvimento social com excelência e humanidade.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F488447-7D10-F75A-4508-7168E865E202}"/>
              </a:ext>
            </a:extLst>
          </p:cNvPr>
          <p:cNvSpPr txBox="1"/>
          <p:nvPr/>
        </p:nvSpPr>
        <p:spPr>
          <a:xfrm>
            <a:off x="1028700" y="706374"/>
            <a:ext cx="94488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Nosso  Papel no Planejamento e Orçamento como Servidores Públicos: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6349908-CB35-8903-EA91-88D04D33EBF9}"/>
              </a:ext>
            </a:extLst>
          </p:cNvPr>
          <p:cNvSpPr txBox="1"/>
          <p:nvPr/>
        </p:nvSpPr>
        <p:spPr>
          <a:xfrm>
            <a:off x="7086600" y="4358670"/>
            <a:ext cx="5791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600" b="1" dirty="0"/>
              <a:t>Obrigada!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12728592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43C56A8B-B8BF-B7A5-53C2-3B6FD687B1AB}"/>
              </a:ext>
            </a:extLst>
          </p:cNvPr>
          <p:cNvSpPr txBox="1"/>
          <p:nvPr/>
        </p:nvSpPr>
        <p:spPr>
          <a:xfrm>
            <a:off x="1295400" y="2512348"/>
            <a:ext cx="131840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/>
              <a:t>Conteúdo Programático:</a:t>
            </a:r>
          </a:p>
          <a:p>
            <a:endParaRPr lang="pt-BR" sz="2800" dirty="0"/>
          </a:p>
          <a:p>
            <a:r>
              <a:rPr lang="pt-BR" sz="2800" dirty="0"/>
              <a:t>Modulo 1: Conceitos de Planejamento e Orçamento Público</a:t>
            </a:r>
          </a:p>
          <a:p>
            <a:r>
              <a:rPr lang="pt-BR" sz="2800" dirty="0"/>
              <a:t>Módulo 2: Planejamento Orçamentário da </a:t>
            </a:r>
            <a:r>
              <a:rPr lang="pt-BR" sz="2800" dirty="0" err="1"/>
              <a:t>Ufopa</a:t>
            </a:r>
            <a:endParaRPr lang="pt-BR" sz="2800" dirty="0"/>
          </a:p>
          <a:p>
            <a:r>
              <a:rPr lang="pt-BR" sz="2800" dirty="0"/>
              <a:t>Módulo 3: Cronograma de Desembolso por Classificação do PGO</a:t>
            </a:r>
          </a:p>
          <a:p>
            <a:r>
              <a:rPr lang="pt-BR" sz="2800" dirty="0"/>
              <a:t>Módulo 4: Planejamento Orçamentário das Unidades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DC27308-53B3-D173-DF08-6F6D6FD6818D}"/>
              </a:ext>
            </a:extLst>
          </p:cNvPr>
          <p:cNvSpPr txBox="1"/>
          <p:nvPr/>
        </p:nvSpPr>
        <p:spPr>
          <a:xfrm>
            <a:off x="1437458" y="980808"/>
            <a:ext cx="10906942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599"/>
              </a:lnSpc>
              <a:spcBef>
                <a:spcPct val="0"/>
              </a:spcBef>
            </a:pPr>
            <a:r>
              <a:rPr lang="en-US" sz="4000" b="1" dirty="0" err="1">
                <a:latin typeface="Poppins Bold"/>
                <a:ea typeface="Poppins Bold"/>
                <a:cs typeface="Poppins Bold"/>
                <a:sym typeface="Poppins Bold"/>
              </a:rPr>
              <a:t>Oficina</a:t>
            </a:r>
            <a:r>
              <a:rPr lang="en-US" sz="4000" b="1" dirty="0">
                <a:latin typeface="Poppins Bold"/>
                <a:ea typeface="Poppins Bold"/>
                <a:cs typeface="Poppins Bold"/>
                <a:sym typeface="Poppins Bold"/>
              </a:rPr>
              <a:t> 2: </a:t>
            </a:r>
            <a:r>
              <a:rPr lang="en-US" sz="4000" b="1" dirty="0" err="1">
                <a:latin typeface="Poppins Bold"/>
                <a:ea typeface="Poppins Bold"/>
                <a:cs typeface="Poppins Bold"/>
                <a:sym typeface="Poppins Bold"/>
              </a:rPr>
              <a:t>Planejamento</a:t>
            </a:r>
            <a:r>
              <a:rPr lang="en-US" sz="4000" b="1" dirty="0"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4000" b="1" dirty="0" err="1">
                <a:latin typeface="Poppins Bold"/>
                <a:ea typeface="Poppins Bold"/>
                <a:cs typeface="Poppins Bold"/>
                <a:sym typeface="Poppins Bold"/>
              </a:rPr>
              <a:t>Orçamentário</a:t>
            </a:r>
            <a:r>
              <a:rPr lang="en-US" sz="4000" b="1" dirty="0">
                <a:latin typeface="Poppins Bold"/>
                <a:ea typeface="Poppins Bold"/>
                <a:cs typeface="Poppins Bold"/>
                <a:sym typeface="Poppins Bold"/>
              </a:rPr>
              <a:t> 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839F7F7-9059-C9E6-F7EA-0A0212C818DF}"/>
              </a:ext>
            </a:extLst>
          </p:cNvPr>
          <p:cNvSpPr txBox="1"/>
          <p:nvPr/>
        </p:nvSpPr>
        <p:spPr>
          <a:xfrm>
            <a:off x="1292180" y="5615208"/>
            <a:ext cx="1392213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/>
              <a:t>Objetivo :</a:t>
            </a:r>
          </a:p>
          <a:p>
            <a:r>
              <a:rPr lang="pt-BR" sz="2800" b="1" dirty="0"/>
              <a:t>                  </a:t>
            </a:r>
            <a:r>
              <a:rPr lang="pt-BR" sz="2800" dirty="0"/>
              <a:t>Mostrar como o Planejamento Orçamentário pode:</a:t>
            </a:r>
          </a:p>
          <a:p>
            <a:endParaRPr lang="pt-BR" sz="2800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2800" b="1" dirty="0"/>
              <a:t>Facilitar o trabalho diário</a:t>
            </a:r>
            <a:r>
              <a:rPr lang="pt-BR" sz="2800" dirty="0"/>
              <a:t>, reduzindo esforços desnecessários.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2800" b="1" dirty="0"/>
              <a:t>Aumentar a segurança e a previsibilidade</a:t>
            </a:r>
            <a:r>
              <a:rPr lang="pt-BR" sz="2800" dirty="0"/>
              <a:t> na gestão orçamentária.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2800" b="1" dirty="0"/>
              <a:t>Fortalecer sua atuação profissional</a:t>
            </a:r>
            <a:r>
              <a:rPr lang="pt-BR" sz="2800" dirty="0"/>
              <a:t>, oferecendo ferramentas práticas para lidar com desafios.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2800" b="1" dirty="0"/>
              <a:t>Gerar resultados mais eficientes</a:t>
            </a:r>
            <a:r>
              <a:rPr lang="pt-BR" sz="2800" dirty="0"/>
              <a:t>, beneficiando tanto o servidor quanto a instituição e a comunidade.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t-BR" sz="2800" b="1" dirty="0"/>
              <a:t>Contribuir para um legado positivo</a:t>
            </a:r>
            <a:r>
              <a:rPr lang="pt-BR" sz="2800" dirty="0"/>
              <a:t>, alinhando o trabalho individual aos objetivos da universidade.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914400" y="528869"/>
            <a:ext cx="12573000" cy="1521792"/>
            <a:chOff x="0" y="-76200"/>
            <a:chExt cx="2569690" cy="635842"/>
          </a:xfrm>
        </p:grpSpPr>
        <p:sp>
          <p:nvSpPr>
            <p:cNvPr id="6" name="Freeform 6"/>
            <p:cNvSpPr/>
            <p:nvPr/>
          </p:nvSpPr>
          <p:spPr>
            <a:xfrm>
              <a:off x="141325" y="-76200"/>
              <a:ext cx="2379329" cy="635842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sz="3600" dirty="0">
                <a:solidFill>
                  <a:srgbClr val="00B050"/>
                </a:solidFill>
                <a:latin typeface="Poppins Bold" panose="020B0604020202020204" charset="0"/>
                <a:cs typeface="Poppins Bold" panose="020B0604020202020204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486E74C-8C62-F8A7-9E76-37100FFE36AD}"/>
              </a:ext>
            </a:extLst>
          </p:cNvPr>
          <p:cNvSpPr txBox="1"/>
          <p:nvPr/>
        </p:nvSpPr>
        <p:spPr>
          <a:xfrm>
            <a:off x="3733800" y="4255899"/>
            <a:ext cx="113538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pt-BR" dirty="0"/>
          </a:p>
          <a:p>
            <a:r>
              <a:rPr lang="pt-BR" sz="4400" b="1" dirty="0"/>
              <a:t>O que é Planejamento e Orçamento Público?</a:t>
            </a:r>
          </a:p>
          <a:p>
            <a:pPr lvl="1"/>
            <a:endParaRPr lang="pt-BR" sz="44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BD479344-8B6D-1116-828C-7A169CC5EE17}"/>
              </a:ext>
            </a:extLst>
          </p:cNvPr>
          <p:cNvSpPr txBox="1"/>
          <p:nvPr/>
        </p:nvSpPr>
        <p:spPr>
          <a:xfrm>
            <a:off x="1816564" y="628045"/>
            <a:ext cx="9601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MODULO 1: CONCEITOS DE PLANEJAMENTO E ORÇAMENTO PÚBLICO 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FF976B8-2BF7-F657-7CA5-CDCA625ACC41}"/>
              </a:ext>
            </a:extLst>
          </p:cNvPr>
          <p:cNvSpPr txBox="1"/>
          <p:nvPr/>
        </p:nvSpPr>
        <p:spPr>
          <a:xfrm>
            <a:off x="6583894" y="3062535"/>
            <a:ext cx="45413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Metodologia CEM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612792" y="824289"/>
            <a:ext cx="11052192" cy="136513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1D185A7-CE31-1142-8F19-054A0D576477}"/>
              </a:ext>
            </a:extLst>
          </p:cNvPr>
          <p:cNvSpPr txBox="1"/>
          <p:nvPr/>
        </p:nvSpPr>
        <p:spPr>
          <a:xfrm>
            <a:off x="1357574" y="824289"/>
            <a:ext cx="908182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O que é Planejamento e Orçamento Público?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DE5293A-1018-C490-9A6A-4DBFB80CA030}"/>
              </a:ext>
            </a:extLst>
          </p:cNvPr>
          <p:cNvSpPr txBox="1"/>
          <p:nvPr/>
        </p:nvSpPr>
        <p:spPr>
          <a:xfrm>
            <a:off x="1336108" y="3151606"/>
            <a:ext cx="15351691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t-BR" sz="4000" b="1" dirty="0"/>
              <a:t>Planejamento</a:t>
            </a:r>
            <a:r>
              <a:rPr lang="pt-BR" sz="4000" dirty="0"/>
              <a:t>: O planejamento público é o processo de organização de ações para atingir </a:t>
            </a:r>
            <a:r>
              <a:rPr lang="pt-BR" sz="4000" b="1" dirty="0"/>
              <a:t>objetivos</a:t>
            </a:r>
            <a:r>
              <a:rPr lang="pt-BR" sz="4000" dirty="0"/>
              <a:t> coletivos, considerando as </a:t>
            </a:r>
            <a:r>
              <a:rPr lang="pt-BR" sz="4000" b="1" dirty="0"/>
              <a:t>necessidades</a:t>
            </a:r>
            <a:r>
              <a:rPr lang="pt-BR" sz="4000" dirty="0"/>
              <a:t> da população e os </a:t>
            </a:r>
            <a:r>
              <a:rPr lang="pt-BR" sz="4000" b="1" dirty="0"/>
              <a:t>recursos</a:t>
            </a:r>
            <a:r>
              <a:rPr lang="pt-BR" sz="4000" dirty="0"/>
              <a:t> disponíveis. Ele busca transformar ideias em projetos concretos.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pt-BR" sz="40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t-BR" sz="4000" b="1" dirty="0"/>
              <a:t>Orçamento Público</a:t>
            </a:r>
            <a:r>
              <a:rPr lang="pt-BR" sz="4000" dirty="0"/>
              <a:t>: O orçamento é o </a:t>
            </a:r>
            <a:r>
              <a:rPr lang="pt-BR" sz="4000" b="1" dirty="0"/>
              <a:t>instrumento</a:t>
            </a:r>
            <a:r>
              <a:rPr lang="pt-BR" sz="4000" dirty="0"/>
              <a:t> utilizado para prever receitas e autorizar despesas do governo. Ele é </a:t>
            </a:r>
            <a:r>
              <a:rPr lang="pt-BR" sz="4000" b="1" dirty="0"/>
              <a:t>essencial para executar o planejamento</a:t>
            </a:r>
            <a:r>
              <a:rPr lang="pt-BR" sz="4000" dirty="0"/>
              <a:t>, pois garante que os recursos sejam alocados conforme as prioridades definidas.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107ECA-6017-F9B3-9F54-313B9B943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6443487-A9EF-0681-E074-BA35031B9EF0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31C5AAE-98F4-E1E1-CE2E-0104D2E56324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5556EEA0-8B49-11F0-722F-82485E96B3F8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9F6F1293-D18F-46D6-954E-42DF4CE9A779}"/>
              </a:ext>
            </a:extLst>
          </p:cNvPr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D41AD3C-3F62-936E-FF77-81AAB1120F32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2D99B86-1FD4-4557-3986-AEF7CC4D60AE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559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68707942-EA29-4D23-6973-3EBC9E03F2F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F343C7F-A552-C6D6-5980-96827DCC5C75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956BA69-B8B0-71A1-1C73-BC091907CEF7}"/>
              </a:ext>
            </a:extLst>
          </p:cNvPr>
          <p:cNvSpPr txBox="1"/>
          <p:nvPr/>
        </p:nvSpPr>
        <p:spPr>
          <a:xfrm>
            <a:off x="1219200" y="2519092"/>
            <a:ext cx="15240000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pt-BR" sz="2400" b="1" dirty="0"/>
              <a:t>Importância do Planejamento: Superar Desafios e Enxergar Oportunidades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t-BR" sz="2400" dirty="0"/>
              <a:t>Uma das maiores dificuldades é </a:t>
            </a:r>
            <a:r>
              <a:rPr lang="pt-BR" sz="2400" b="1" dirty="0"/>
              <a:t>a limitação de recursos</a:t>
            </a:r>
            <a:r>
              <a:rPr lang="pt-BR" sz="2400" dirty="0"/>
              <a:t>, que exige </a:t>
            </a:r>
            <a:r>
              <a:rPr lang="pt-BR" sz="2400" b="1" dirty="0"/>
              <a:t>priorização eficiente </a:t>
            </a:r>
            <a:r>
              <a:rPr lang="pt-BR" sz="2400" dirty="0"/>
              <a:t>para atender áreas mais necessitadas.</a:t>
            </a:r>
          </a:p>
          <a:p>
            <a:pPr algn="just"/>
            <a:endParaRPr lang="pt-BR" sz="24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t-BR" sz="2400" dirty="0"/>
              <a:t>A Universidade Busca diversificar receitas através de parcerias e projetos financiados por agências externas.</a:t>
            </a:r>
          </a:p>
          <a:p>
            <a:pPr lvl="1" algn="just"/>
            <a:endParaRPr lang="pt-BR" sz="24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pt-BR" sz="2400" dirty="0"/>
          </a:p>
          <a:p>
            <a:pPr lvl="1" algn="just"/>
            <a:r>
              <a:rPr lang="pt-BR" sz="2400" dirty="0"/>
              <a:t>Por isso, planejar é fundamental para garantir que as necessidades da universidade sejam atendidas dentro do limite de recursos disponíveis. Sem planejamento, corremos o risco de tomar decisões desorganizadas e ineficientes.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pt-BR" sz="24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pt-BR" sz="2400" dirty="0"/>
          </a:p>
          <a:p>
            <a:pPr algn="just"/>
            <a:r>
              <a:rPr lang="pt-BR" sz="2400" dirty="0"/>
              <a:t>           - Exemplo de Planejamento na Prática:</a:t>
            </a:r>
          </a:p>
          <a:p>
            <a:pPr lvl="1" algn="just"/>
            <a:r>
              <a:rPr lang="pt-BR" sz="2400" dirty="0"/>
              <a:t>     Em 2022, o planejamento eficiente permitiu a expansão de laboratórios na área de pesquisa agrária da UFOPA, beneficiando diretamente os estudantes e pesquisadores.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dirty="0"/>
          </a:p>
          <a:p>
            <a:pPr lvl="1"/>
            <a:endParaRPr lang="pt-BR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339D42A-D90C-7AA1-333E-6471A4D0B55C}"/>
              </a:ext>
            </a:extLst>
          </p:cNvPr>
          <p:cNvSpPr txBox="1"/>
          <p:nvPr/>
        </p:nvSpPr>
        <p:spPr>
          <a:xfrm>
            <a:off x="1462068" y="1014151"/>
            <a:ext cx="39598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Por que Planejar? 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184883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198613-C78E-0487-87D4-4C6AAA1EE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3DA03AA-CD66-7DEF-F095-18321EBA35D3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CD0646C-8E2B-55BC-56D7-86EE3A7F421E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9CE85A9-9B0A-77C9-20A5-6EDFA56FE629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48167D78-F754-84AC-BAE4-530C06CD6159}"/>
              </a:ext>
            </a:extLst>
          </p:cNvPr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47DDA1D-7D4B-324A-79A6-6BF4A0B46D7D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AB502BD-17FC-FC91-7EB0-586E8036BB9A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559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4D39C89E-11ED-44D4-950C-C07B5C4ACB90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9A5D067-FF0C-F06E-5DFE-A3E431BFF473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4CB519F-97C8-7E1B-097A-B77D0585E4BE}"/>
              </a:ext>
            </a:extLst>
          </p:cNvPr>
          <p:cNvSpPr txBox="1"/>
          <p:nvPr/>
        </p:nvSpPr>
        <p:spPr>
          <a:xfrm>
            <a:off x="2011177" y="1014151"/>
            <a:ext cx="49877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Como Planejar?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C98DB7E-3957-E355-FCC8-54FBB1431C80}"/>
              </a:ext>
            </a:extLst>
          </p:cNvPr>
          <p:cNvSpPr txBox="1"/>
          <p:nvPr/>
        </p:nvSpPr>
        <p:spPr>
          <a:xfrm>
            <a:off x="1641492" y="3070034"/>
            <a:ext cx="1426791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Norteadores da UFOPA: </a:t>
            </a:r>
          </a:p>
          <a:p>
            <a:endParaRPr lang="pt-BR" sz="4000" b="1" dirty="0"/>
          </a:p>
          <a:p>
            <a:r>
              <a:rPr lang="pt-BR" sz="4000" b="1" dirty="0"/>
              <a:t>Visão – Futuro, algum dia, é ambição - DIREÇÃO</a:t>
            </a:r>
          </a:p>
          <a:p>
            <a:r>
              <a:rPr lang="pt-BR" sz="4000" b="1" dirty="0"/>
              <a:t> </a:t>
            </a:r>
          </a:p>
          <a:p>
            <a:r>
              <a:rPr lang="pt-BR" sz="4000" b="1" dirty="0"/>
              <a:t>Missão – Agora, todo dia, é comprometimento - COMPROMISSO</a:t>
            </a:r>
          </a:p>
          <a:p>
            <a:endParaRPr lang="pt-BR" sz="4000" b="1" dirty="0"/>
          </a:p>
          <a:p>
            <a:r>
              <a:rPr lang="pt-BR" sz="4000" b="1" dirty="0"/>
              <a:t>Valores – norteia seu   comportamento - COMPORTAMENTO</a:t>
            </a:r>
          </a:p>
        </p:txBody>
      </p:sp>
    </p:spTree>
    <p:extLst>
      <p:ext uri="{BB962C8B-B14F-4D97-AF65-F5344CB8AC3E}">
        <p14:creationId xmlns:p14="http://schemas.microsoft.com/office/powerpoint/2010/main" val="560236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012BA0-1DD1-AB10-1620-E640AC412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55797F4-9336-4AB2-5ECB-84BDF4C93A72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35EA904-E41C-ED37-A8C5-32A1490B022C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7CCE406-604B-1F7B-8765-59AC1AEEF73B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A516B27-0B68-D3C5-EBBB-7A4955D114E0}"/>
              </a:ext>
            </a:extLst>
          </p:cNvPr>
          <p:cNvGrpSpPr/>
          <p:nvPr/>
        </p:nvGrpSpPr>
        <p:grpSpPr>
          <a:xfrm>
            <a:off x="-612792" y="824289"/>
            <a:ext cx="9756792" cy="1087611"/>
            <a:chOff x="0" y="0"/>
            <a:chExt cx="2569690" cy="286449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7FE199B2-59DE-8E96-66D5-72934435F258}"/>
                </a:ext>
              </a:extLst>
            </p:cNvPr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168163F-E39F-6DA2-535B-67C1498C17C8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559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097060D1-F10B-B41B-82E2-87A70C4DA598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823BF55-953D-002C-2DC5-AA7106B43DAE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8AA9701-7628-A8B7-0445-F9D0AC3D6E85}"/>
              </a:ext>
            </a:extLst>
          </p:cNvPr>
          <p:cNvSpPr txBox="1"/>
          <p:nvPr/>
        </p:nvSpPr>
        <p:spPr>
          <a:xfrm>
            <a:off x="2011177" y="1014151"/>
            <a:ext cx="49877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UFOPA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612002B-42C1-D73B-D7C9-0000947A429C}"/>
              </a:ext>
            </a:extLst>
          </p:cNvPr>
          <p:cNvSpPr txBox="1"/>
          <p:nvPr/>
        </p:nvSpPr>
        <p:spPr>
          <a:xfrm>
            <a:off x="1371600" y="3358801"/>
            <a:ext cx="155448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4000" b="1" dirty="0"/>
              <a:t>Visão: </a:t>
            </a:r>
            <a:r>
              <a:rPr lang="pt-BR" sz="4000" i="0" dirty="0">
                <a:effectLst/>
              </a:rPr>
              <a:t>Ser</a:t>
            </a:r>
            <a:r>
              <a:rPr lang="pt-BR" sz="4000" b="0" i="0" dirty="0">
                <a:effectLst/>
              </a:rPr>
              <a:t> referência na formação interdisciplinar para integrar sociedade, natureza e desenvolvimento.”</a:t>
            </a:r>
            <a:endParaRPr lang="pt-BR" sz="4000" b="1" dirty="0"/>
          </a:p>
          <a:p>
            <a:pPr algn="just"/>
            <a:r>
              <a:rPr lang="pt-BR" sz="4000" b="1" dirty="0"/>
              <a:t> </a:t>
            </a:r>
          </a:p>
          <a:p>
            <a:pPr algn="just"/>
            <a:r>
              <a:rPr lang="pt-BR" sz="4000" b="1" dirty="0"/>
              <a:t>Missão: </a:t>
            </a:r>
            <a:r>
              <a:rPr lang="pt-BR" sz="4000" b="0" i="0" dirty="0">
                <a:effectLst/>
              </a:rPr>
              <a:t>Produzir e socializar conhecimentos, contribuindo para a cidadania, inovação e desenvolvimento na Amazônia.”</a:t>
            </a:r>
            <a:endParaRPr lang="pt-BR" sz="4000" b="1" dirty="0"/>
          </a:p>
          <a:p>
            <a:pPr algn="just"/>
            <a:endParaRPr lang="pt-BR" sz="4000" b="1" dirty="0"/>
          </a:p>
          <a:p>
            <a:pPr algn="just"/>
            <a:r>
              <a:rPr lang="pt-BR" sz="4000" b="1" dirty="0"/>
              <a:t>Valores: </a:t>
            </a:r>
            <a:r>
              <a:rPr lang="pt-BR" sz="4000" b="0" i="0" dirty="0">
                <a:effectLst/>
              </a:rPr>
              <a:t>respeito; pluralismo; responsabilidade social e ambiental; transparência; identidade institucional; interdisciplinaridade; lealdade; profissionalismo; inclusão; ética</a:t>
            </a:r>
            <a:r>
              <a:rPr lang="pt-BR" sz="4000" b="0" i="0" dirty="0">
                <a:effectLst/>
                <a:latin typeface="Open Sans" panose="020B0606030504020204" pitchFamily="34" charset="0"/>
              </a:rPr>
              <a:t>.</a:t>
            </a:r>
            <a:endParaRPr lang="pt-BR" sz="4000" b="1" dirty="0"/>
          </a:p>
        </p:txBody>
      </p:sp>
    </p:spTree>
    <p:extLst>
      <p:ext uri="{BB962C8B-B14F-4D97-AF65-F5344CB8AC3E}">
        <p14:creationId xmlns:p14="http://schemas.microsoft.com/office/powerpoint/2010/main" val="102603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3061B6-A423-4E57-83C9-6CAE64B71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2544558-1FC6-C388-BA86-8D59F0FDE3E4}"/>
              </a:ext>
            </a:extLst>
          </p:cNvPr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69B58E1-043B-F4FF-4BE4-64C72AD1C451}"/>
                </a:ext>
              </a:extLst>
            </p:cNvPr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F5A4E284-E9CE-22EB-49C2-5481833AD8E7}"/>
                </a:ext>
              </a:extLst>
            </p:cNvPr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2E52AA0B-624B-A7A8-C48E-EE5CFAC8D8A8}"/>
              </a:ext>
            </a:extLst>
          </p:cNvPr>
          <p:cNvGrpSpPr/>
          <p:nvPr/>
        </p:nvGrpSpPr>
        <p:grpSpPr>
          <a:xfrm>
            <a:off x="-914400" y="528870"/>
            <a:ext cx="12573000" cy="807062"/>
            <a:chOff x="0" y="-76200"/>
            <a:chExt cx="2569690" cy="635842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787989F-9358-A825-C593-001303E4F9D0}"/>
                </a:ext>
              </a:extLst>
            </p:cNvPr>
            <p:cNvSpPr/>
            <p:nvPr/>
          </p:nvSpPr>
          <p:spPr>
            <a:xfrm>
              <a:off x="141325" y="-76200"/>
              <a:ext cx="2379329" cy="635842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 sz="3600" dirty="0">
                <a:solidFill>
                  <a:srgbClr val="00B050"/>
                </a:solidFill>
                <a:latin typeface="Poppins Bold" panose="020B0604020202020204" charset="0"/>
                <a:cs typeface="Poppins Bold" panose="020B0604020202020204" charset="0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93A751A9-7621-4BCD-64EA-147EA7C355EC}"/>
                </a:ext>
              </a:extLst>
            </p:cNvPr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57F53E92-72BA-A111-0A54-C3019C46D281}"/>
              </a:ext>
            </a:extLst>
          </p:cNvPr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8A49EFB-E464-4A15-3342-7C642F18215F}"/>
              </a:ext>
            </a:extLst>
          </p:cNvPr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4FDC46F-6A52-9749-16C0-A49163766498}"/>
              </a:ext>
            </a:extLst>
          </p:cNvPr>
          <p:cNvSpPr txBox="1"/>
          <p:nvPr/>
        </p:nvSpPr>
        <p:spPr>
          <a:xfrm>
            <a:off x="1475289" y="2316676"/>
            <a:ext cx="1462142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pt-BR" dirty="0"/>
          </a:p>
          <a:p>
            <a:pPr algn="just">
              <a:spcAft>
                <a:spcPts val="750"/>
              </a:spcAft>
            </a:pPr>
            <a:r>
              <a:rPr lang="pt-BR" sz="3200" b="0" i="0" dirty="0">
                <a:effectLst/>
              </a:rPr>
              <a:t>O Plano de Desenvolvimento Institucional (PDI) é o instrumento de gestão que sistematiza o planejamento das Instituições de Ensino Superior (IES), considerando a sua filosofia de trabalho, a missão, as diretrizes pedagógicas que orientam suas ações, a sua estrutura organizacional e às atividades acadêmicas e científicas que desenvolve e que pretende desenvolver em um determinado período. </a:t>
            </a:r>
          </a:p>
          <a:p>
            <a:pPr algn="just">
              <a:spcAft>
                <a:spcPts val="750"/>
              </a:spcAft>
            </a:pPr>
            <a:endParaRPr lang="pt-BR" sz="3200" b="0" i="0" dirty="0">
              <a:effectLst/>
            </a:endParaRPr>
          </a:p>
          <a:p>
            <a:pPr algn="just">
              <a:spcAft>
                <a:spcPts val="750"/>
              </a:spcAft>
            </a:pPr>
            <a:r>
              <a:rPr lang="pt-BR" sz="3200" b="0" i="0" dirty="0">
                <a:effectLst/>
              </a:rPr>
              <a:t>O PDI da </a:t>
            </a:r>
            <a:r>
              <a:rPr lang="pt-BR" sz="3200" b="0" i="0" dirty="0" err="1">
                <a:effectLst/>
              </a:rPr>
              <a:t>Ufopa</a:t>
            </a:r>
            <a:r>
              <a:rPr lang="pt-BR" sz="3200" b="0" i="0" dirty="0">
                <a:effectLst/>
              </a:rPr>
              <a:t> norteará as ações da Universidade para alcançar seus objetivos e metas, visando contribuir para o desenvolvimento regional sustentável e a consecução da sua missão institucional. Estabelece os objetivos a serem alcançados pela instituição no período de 5 anos para o alcance de sua visão.</a:t>
            </a:r>
          </a:p>
          <a:p>
            <a:pPr lvl="1"/>
            <a:endParaRPr lang="pt-BR" sz="44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301B6F8-9F49-5A97-33B7-5CBC60229A47}"/>
              </a:ext>
            </a:extLst>
          </p:cNvPr>
          <p:cNvSpPr txBox="1"/>
          <p:nvPr/>
        </p:nvSpPr>
        <p:spPr>
          <a:xfrm>
            <a:off x="1817476" y="578458"/>
            <a:ext cx="9601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PDI</a:t>
            </a:r>
          </a:p>
        </p:txBody>
      </p:sp>
    </p:spTree>
    <p:extLst>
      <p:ext uri="{BB962C8B-B14F-4D97-AF65-F5344CB8AC3E}">
        <p14:creationId xmlns:p14="http://schemas.microsoft.com/office/powerpoint/2010/main" val="1142717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96214"/>
            <a:ext cx="1028700" cy="11372437"/>
            <a:chOff x="0" y="0"/>
            <a:chExt cx="270933" cy="299521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" cy="2995210"/>
            </a:xfrm>
            <a:custGeom>
              <a:avLst/>
              <a:gdLst/>
              <a:ahLst/>
              <a:cxnLst/>
              <a:rect l="l" t="t" r="r" b="b"/>
              <a:pathLst>
                <a:path w="270933" h="2995210">
                  <a:moveTo>
                    <a:pt x="135467" y="0"/>
                  </a:moveTo>
                  <a:lnTo>
                    <a:pt x="135467" y="0"/>
                  </a:lnTo>
                  <a:cubicBezTo>
                    <a:pt x="171395" y="0"/>
                    <a:pt x="205851" y="14272"/>
                    <a:pt x="231256" y="39677"/>
                  </a:cubicBezTo>
                  <a:cubicBezTo>
                    <a:pt x="256661" y="65082"/>
                    <a:pt x="270933" y="99539"/>
                    <a:pt x="270933" y="135467"/>
                  </a:cubicBezTo>
                  <a:lnTo>
                    <a:pt x="270933" y="2859743"/>
                  </a:lnTo>
                  <a:cubicBezTo>
                    <a:pt x="270933" y="2895671"/>
                    <a:pt x="256661" y="2930127"/>
                    <a:pt x="231256" y="2955532"/>
                  </a:cubicBezTo>
                  <a:cubicBezTo>
                    <a:pt x="205851" y="2980937"/>
                    <a:pt x="171395" y="2995210"/>
                    <a:pt x="135467" y="2995210"/>
                  </a:cubicBezTo>
                  <a:lnTo>
                    <a:pt x="135467" y="2995210"/>
                  </a:lnTo>
                  <a:cubicBezTo>
                    <a:pt x="99539" y="2995210"/>
                    <a:pt x="65082" y="2980937"/>
                    <a:pt x="39677" y="2955532"/>
                  </a:cubicBezTo>
                  <a:cubicBezTo>
                    <a:pt x="14272" y="2930127"/>
                    <a:pt x="0" y="2895671"/>
                    <a:pt x="0" y="2859743"/>
                  </a:cubicBezTo>
                  <a:lnTo>
                    <a:pt x="0" y="135467"/>
                  </a:lnTo>
                  <a:cubicBezTo>
                    <a:pt x="0" y="99539"/>
                    <a:pt x="14272" y="65082"/>
                    <a:pt x="39677" y="39677"/>
                  </a:cubicBezTo>
                  <a:cubicBezTo>
                    <a:pt x="65082" y="14272"/>
                    <a:pt x="99539" y="0"/>
                    <a:pt x="135467" y="0"/>
                  </a:cubicBezTo>
                  <a:close/>
                </a:path>
              </a:pathLst>
            </a:custGeom>
            <a:solidFill>
              <a:srgbClr val="00BF63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0933" cy="303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-304800" y="1183428"/>
            <a:ext cx="10893136" cy="1087611"/>
            <a:chOff x="0" y="0"/>
            <a:chExt cx="2569690" cy="28644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69690" cy="286449"/>
            </a:xfrm>
            <a:custGeom>
              <a:avLst/>
              <a:gdLst/>
              <a:ahLst/>
              <a:cxnLst/>
              <a:rect l="l" t="t" r="r" b="b"/>
              <a:pathLst>
                <a:path w="2569690" h="286449">
                  <a:moveTo>
                    <a:pt x="23805" y="0"/>
                  </a:moveTo>
                  <a:lnTo>
                    <a:pt x="2545885" y="0"/>
                  </a:lnTo>
                  <a:cubicBezTo>
                    <a:pt x="2552199" y="0"/>
                    <a:pt x="2558254" y="2508"/>
                    <a:pt x="2562718" y="6972"/>
                  </a:cubicBezTo>
                  <a:cubicBezTo>
                    <a:pt x="2567182" y="11436"/>
                    <a:pt x="2569690" y="17491"/>
                    <a:pt x="2569690" y="23805"/>
                  </a:cubicBezTo>
                  <a:lnTo>
                    <a:pt x="2569690" y="262644"/>
                  </a:lnTo>
                  <a:cubicBezTo>
                    <a:pt x="2569690" y="268958"/>
                    <a:pt x="2567182" y="275012"/>
                    <a:pt x="2562718" y="279477"/>
                  </a:cubicBezTo>
                  <a:cubicBezTo>
                    <a:pt x="2558254" y="283941"/>
                    <a:pt x="2552199" y="286449"/>
                    <a:pt x="2545885" y="286449"/>
                  </a:cubicBezTo>
                  <a:lnTo>
                    <a:pt x="23805" y="286449"/>
                  </a:lnTo>
                  <a:cubicBezTo>
                    <a:pt x="17491" y="286449"/>
                    <a:pt x="11436" y="283941"/>
                    <a:pt x="6972" y="279477"/>
                  </a:cubicBezTo>
                  <a:cubicBezTo>
                    <a:pt x="2508" y="275012"/>
                    <a:pt x="0" y="268958"/>
                    <a:pt x="0" y="262644"/>
                  </a:cubicBezTo>
                  <a:lnTo>
                    <a:pt x="0" y="23805"/>
                  </a:lnTo>
                  <a:cubicBezTo>
                    <a:pt x="0" y="17491"/>
                    <a:pt x="2508" y="11436"/>
                    <a:pt x="6972" y="6972"/>
                  </a:cubicBezTo>
                  <a:cubicBezTo>
                    <a:pt x="11436" y="2508"/>
                    <a:pt x="17491" y="0"/>
                    <a:pt x="23805" y="0"/>
                  </a:cubicBezTo>
                  <a:close/>
                </a:path>
              </a:pathLst>
            </a:custGeom>
            <a:solidFill>
              <a:srgbClr val="BFE09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2569690" cy="3626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6096714" y="408568"/>
            <a:ext cx="1919052" cy="1919052"/>
          </a:xfrm>
          <a:custGeom>
            <a:avLst/>
            <a:gdLst/>
            <a:ahLst/>
            <a:cxnLst/>
            <a:rect l="l" t="t" r="r" b="b"/>
            <a:pathLst>
              <a:path w="1919052" h="1919052">
                <a:moveTo>
                  <a:pt x="0" y="0"/>
                </a:moveTo>
                <a:lnTo>
                  <a:pt x="1919052" y="0"/>
                </a:lnTo>
                <a:lnTo>
                  <a:pt x="1919052" y="1919052"/>
                </a:lnTo>
                <a:lnTo>
                  <a:pt x="0" y="19190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4057" r="-3371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14000650" y="685529"/>
            <a:ext cx="1767190" cy="1365131"/>
          </a:xfrm>
          <a:custGeom>
            <a:avLst/>
            <a:gdLst/>
            <a:ahLst/>
            <a:cxnLst/>
            <a:rect l="l" t="t" r="r" b="b"/>
            <a:pathLst>
              <a:path w="1767190" h="1365131">
                <a:moveTo>
                  <a:pt x="0" y="0"/>
                </a:moveTo>
                <a:lnTo>
                  <a:pt x="1767190" y="0"/>
                </a:lnTo>
                <a:lnTo>
                  <a:pt x="1767190" y="1365130"/>
                </a:lnTo>
                <a:lnTo>
                  <a:pt x="0" y="13651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6819" t="-231116" r="-48092" b="-22958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D9354B98-6F3D-FEE6-3272-4D4F1CB38830}"/>
              </a:ext>
            </a:extLst>
          </p:cNvPr>
          <p:cNvSpPr txBox="1"/>
          <p:nvPr/>
        </p:nvSpPr>
        <p:spPr>
          <a:xfrm>
            <a:off x="1143000" y="2703208"/>
            <a:ext cx="16078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t-BR" sz="4400" dirty="0"/>
              <a:t>Planejamento e o Orçamento Público determinam a </a:t>
            </a:r>
            <a:r>
              <a:rPr lang="pt-BR" sz="4400" b="1" dirty="0"/>
              <a:t>entrega</a:t>
            </a:r>
            <a:r>
              <a:rPr lang="pt-BR" sz="4400" dirty="0"/>
              <a:t> de ações concretas , bem como a qualidade dessas ações aos nossos alunos e à sociedade.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B57B675-C900-8F9D-9749-FB13056C37FC}"/>
              </a:ext>
            </a:extLst>
          </p:cNvPr>
          <p:cNvSpPr txBox="1"/>
          <p:nvPr/>
        </p:nvSpPr>
        <p:spPr>
          <a:xfrm>
            <a:off x="1028700" y="1342774"/>
            <a:ext cx="95596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dirty="0"/>
              <a:t>Importância para a Nossa Universidade</a:t>
            </a:r>
            <a:r>
              <a:rPr lang="pt-BR" sz="1800" dirty="0"/>
              <a:t>:</a:t>
            </a:r>
          </a:p>
        </p:txBody>
      </p:sp>
      <p:sp>
        <p:nvSpPr>
          <p:cNvPr id="14" name="AutoShape 2" descr="An illustration representing the importance of public planning and budgeting in the Federal University of Western Pará, Brazil. The image features a vibrant university campus with a modern building design, surrounded by the Amazon rainforest to symbolize the regional context. A diverse group of students and faculty are shown in activities like studying, teaching, and collaborating. Behind them, symbols such as financial charts, a document labeled 'Planejamento e Orçamento Público,' and community-related icons emphasize the connection between strategic planning, resource allocation, and societal impact. Texts and labels are in Portuguese - Brasil.">
            <a:extLst>
              <a:ext uri="{FF2B5EF4-FFF2-40B4-BE49-F238E27FC236}">
                <a16:creationId xmlns:a16="http://schemas.microsoft.com/office/drawing/2014/main" id="{211D00AA-BE6A-746A-2B89-60718557A3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8" name="Imagem 17" descr="Desenho de pessoa colorido&#10;&#10;Descrição gerada automaticamente com confiança média">
            <a:extLst>
              <a:ext uri="{FF2B5EF4-FFF2-40B4-BE49-F238E27FC236}">
                <a16:creationId xmlns:a16="http://schemas.microsoft.com/office/drawing/2014/main" id="{580213B1-A9FE-C339-F28F-9216AFBAA7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914451"/>
            <a:ext cx="3962400" cy="3962400"/>
          </a:xfrm>
          <a:prstGeom prst="rect">
            <a:avLst/>
          </a:prstGeom>
        </p:spPr>
      </p:pic>
      <p:pic>
        <p:nvPicPr>
          <p:cNvPr id="1028" name="Picture 4" descr="Obidos.Net.Br - Ufopa divulga resultado ...">
            <a:extLst>
              <a:ext uri="{FF2B5EF4-FFF2-40B4-BE49-F238E27FC236}">
                <a16:creationId xmlns:a16="http://schemas.microsoft.com/office/drawing/2014/main" id="{9EDF9273-FFB7-53B0-6C57-F25C164CB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440" y="4954073"/>
            <a:ext cx="5618800" cy="35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fopa transforma realidade de ...">
            <a:extLst>
              <a:ext uri="{FF2B5EF4-FFF2-40B4-BE49-F238E27FC236}">
                <a16:creationId xmlns:a16="http://schemas.microsoft.com/office/drawing/2014/main" id="{ABAEB868-A424-C92D-D211-24875896D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5031030"/>
            <a:ext cx="4166279" cy="350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0B944C92-54C7-195C-29EE-3BEF699D0235}"/>
              </a:ext>
            </a:extLst>
          </p:cNvPr>
          <p:cNvSpPr txBox="1"/>
          <p:nvPr/>
        </p:nvSpPr>
        <p:spPr>
          <a:xfrm>
            <a:off x="6286500" y="8484414"/>
            <a:ext cx="30099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0" i="0" dirty="0">
                <a:effectLst/>
              </a:rPr>
              <a:t>Programa de Extensão (</a:t>
            </a:r>
            <a:r>
              <a:rPr lang="pt-BR" sz="1400" b="0" i="0" dirty="0" err="1">
                <a:effectLst/>
              </a:rPr>
              <a:t>PEEx</a:t>
            </a:r>
            <a:r>
              <a:rPr lang="pt-BR" sz="1400" b="0" i="0" dirty="0">
                <a:effectLst/>
              </a:rPr>
              <a:t>) </a:t>
            </a:r>
            <a:endParaRPr lang="pt-BR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3450</TotalTime>
  <Words>1014</Words>
  <Application>Microsoft Office PowerPoint</Application>
  <PresentationFormat>Personalizar</PresentationFormat>
  <Paragraphs>112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4" baseType="lpstr">
      <vt:lpstr>Arial</vt:lpstr>
      <vt:lpstr>Poppins</vt:lpstr>
      <vt:lpstr>Open Sans</vt:lpstr>
      <vt:lpstr>Poppins Bold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Semana Orçamentária da Ufopa</dc:title>
  <dc:creator>Alda Patrícia</dc:creator>
  <cp:lastModifiedBy>Alda Patrícia</cp:lastModifiedBy>
  <cp:revision>13</cp:revision>
  <dcterms:created xsi:type="dcterms:W3CDTF">2006-08-16T00:00:00Z</dcterms:created>
  <dcterms:modified xsi:type="dcterms:W3CDTF">2025-01-18T14:53:52Z</dcterms:modified>
  <dc:identifier>DAGbIJXYV-E</dc:identifier>
</cp:coreProperties>
</file>